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16" r:id="rId3"/>
    <p:sldId id="301" r:id="rId4"/>
    <p:sldId id="257" r:id="rId5"/>
    <p:sldId id="308" r:id="rId6"/>
    <p:sldId id="309" r:id="rId7"/>
    <p:sldId id="311" r:id="rId8"/>
    <p:sldId id="313" r:id="rId9"/>
    <p:sldId id="314" r:id="rId10"/>
    <p:sldId id="304" r:id="rId11"/>
    <p:sldId id="305" r:id="rId12"/>
    <p:sldId id="262" r:id="rId13"/>
    <p:sldId id="295" r:id="rId14"/>
    <p:sldId id="296" r:id="rId15"/>
    <p:sldId id="298" r:id="rId16"/>
    <p:sldId id="299" r:id="rId17"/>
    <p:sldId id="300" r:id="rId18"/>
    <p:sldId id="263" r:id="rId19"/>
    <p:sldId id="259" r:id="rId20"/>
    <p:sldId id="260" r:id="rId21"/>
    <p:sldId id="265" r:id="rId22"/>
    <p:sldId id="258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7104063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2196" autoAdjust="0"/>
  </p:normalViewPr>
  <p:slideViewPr>
    <p:cSldViewPr snapToGrid="0">
      <p:cViewPr>
        <p:scale>
          <a:sx n="75" d="100"/>
          <a:sy n="75" d="100"/>
        </p:scale>
        <p:origin x="504" y="-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B62C3-80D2-4374-B007-62F4B6F23FAE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DA611-5CFC-4847-A9B1-AAE96FFE78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303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416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65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776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679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439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166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DA611-5CFC-4847-A9B1-AAE96FFE78EE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021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3977-F09E-4BF4-AAE9-12FA21264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C489E-15BA-4847-86A5-5E0E06961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36059-39FA-4D57-90DD-CCBECD2D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6700-26B4-49A1-909C-C1E348AF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35A66-D22B-4822-92D4-B3F32343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8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8495-9069-4328-91BC-E19B5EBE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A19EC-09FB-45E5-A1CF-5EFC31841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9344-0E33-4C7A-8EAA-F551BC2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AE21-4BA5-4A43-B982-5E85D483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882B8-F068-43D9-950B-0FB79699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63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B6469-06A8-467D-975D-AA77EA150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3BE38-D78C-4561-8967-D74028E29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08DBC-61AE-4E37-BDEA-BD327F10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5524-168D-49DF-B18E-A6035FDED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1FB6-E064-4B75-9E05-ADB2A243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60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5A67-DBA6-47F2-9942-EB3882E6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4C-0908-4FF4-8D95-F4C34C519A63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BD9F7-8EE1-4D6B-A1CF-C8D4F4F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318FA-B12C-47D3-B948-51B31728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91DC-FADD-48DE-8B2D-E3C99C8862BF}" type="slidenum">
              <a:rPr lang="th-TH" smtClean="0"/>
              <a:t>‹#›</a:t>
            </a:fld>
            <a:endParaRPr lang="th-T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89B51B-21CF-4869-85E1-736CDDCBBC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3314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7022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5D10-F36D-427B-8B36-F0BD474C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33D0-7E80-49F9-9F4F-962EF894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A6332-E349-4E2A-990E-201A46D2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4CBD0-6C61-4811-B384-825E844B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4397F-30B4-4E67-BDEC-03E7306F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21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BCBC-B3D1-4077-BA16-C4D136A3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68C59-6D96-496F-BC60-9031492D9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067D-EEFF-4547-9638-9D73D5EE6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3B2B9-C2B3-4F81-B080-3DCCEBB5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29203-916F-49FE-8E24-A18F52E9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38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D7A0-D891-4D12-A068-D935753C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A1DA-0BCA-4B83-AC8E-49DD9D8D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7F86-0FC2-477D-9B12-24F533C55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008D2-13B2-4C1D-AAB9-20F4B176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4CB7C-242B-4301-84E5-42CC0703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E9EB-6558-4AC7-9518-AA7B6AB8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69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7887-95CE-4652-A582-D980C5735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450A3-C59B-4E11-A5E6-A544DF65A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5B576-D96D-4E4F-AEA5-4697C1D2D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FF0F2-BB42-48A5-9CD0-6CF3B9719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8B6E6-2D0F-4DDB-8260-50D57BB0E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D046E-4CB8-4513-8021-13CD4D66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ED562-D8DD-4A75-93B0-C1757BC7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CEE1B-F215-40D2-AB09-D25169A7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03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FD22-E577-4220-B56E-4522DA66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F0DC3-9C80-4D5E-99D5-148A2176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9460B-FA36-4A50-9A26-3E9F1B43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042C0-4D39-46DB-9406-F8B50081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471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4B80E-1028-4642-8C32-562A456C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CEB72-419A-4E20-BF7F-E12F7FDB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C3A6F-540C-4567-906E-BEB7C010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0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9E87-9BD5-430D-9F69-7CFD069D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B1D4E-B8A4-403A-8154-8CF1EC6C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40397-4358-4207-8AED-1868D9BAB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AB992-5754-4C89-8EAB-80ECA541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7CF12-0761-475E-8B4F-65549172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F281B-6AE8-4650-8F88-4AB5A20B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81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D120-CA69-4540-84B6-3E9E4117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68437-286E-4D25-8EE2-47784BC0B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DD4E8-FC12-4BFC-A897-DB18568C6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2251-B080-4E31-8DA6-004B4B8C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9FE73-BCB5-475A-8B07-15D6810B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080AD-9928-422B-995E-029D7900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21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16595-0508-4146-9AFC-E3A76C41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CEB22-2D36-4E0C-A482-332A0E3C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EFA9-EF7E-4BEC-BF1F-DBB67A28B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D0E7-968E-436F-9D6E-171A3345D985}" type="datetimeFigureOut">
              <a:rPr lang="th-TH" smtClean="0"/>
              <a:t>23/10/68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A8CF-C902-4A07-A6FF-685F52D46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6FD55-82F4-475D-89E0-8C46CB962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67505-1968-4645-BFEA-6DF6DAA244AC}" type="slidenum">
              <a:rPr lang="th-TH" smtClean="0"/>
              <a:t>‹#›</a:t>
            </a:fld>
            <a:endParaRPr lang="th-TH"/>
          </a:p>
        </p:txBody>
      </p:sp>
      <p:sp>
        <p:nvSpPr>
          <p:cNvPr id="7" name="Rectangle 6"/>
          <p:cNvSpPr/>
          <p:nvPr userDrawn="1"/>
        </p:nvSpPr>
        <p:spPr>
          <a:xfrm>
            <a:off x="0" y="6370419"/>
            <a:ext cx="1217675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APP</a:t>
            </a:r>
            <a:r>
              <a:rPr lang="th-TH" sz="2400" b="1" dirty="0" smtClean="0">
                <a:latin typeface="Angsana New" panose="02020603050405020304" pitchFamily="18" charset="-34"/>
              </a:rPr>
              <a:t>100 การชำระหนี้ตามใบแจ้งหนี้-เลือก </a:t>
            </a:r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INVOICE </a:t>
            </a:r>
            <a:r>
              <a:rPr lang="th-TH" sz="2400" b="1" dirty="0" smtClean="0">
                <a:latin typeface="Angsana New" panose="02020603050405020304" pitchFamily="18" charset="-34"/>
              </a:rPr>
              <a:t>ที่ถึงกำหนดชำระ (</a:t>
            </a:r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AP PAYMENT ENTRY : INVOICE PAYMENT)</a:t>
            </a:r>
            <a:endParaRPr lang="th-TH" sz="2400" dirty="0"/>
          </a:p>
        </p:txBody>
      </p:sp>
      <p:pic>
        <p:nvPicPr>
          <p:cNvPr id="8" name="Picture 2" descr="Epicor | LinkedIn">
            <a:extLst>
              <a:ext uri="{FF2B5EF4-FFF2-40B4-BE49-F238E27FC236}">
                <a16:creationId xmlns:a16="http://schemas.microsoft.com/office/drawing/2014/main" id="{8E7F614D-DC05-43F2-B3D2-D67DF66D97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315" y="6016383"/>
            <a:ext cx="771436" cy="77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334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C83-689F-4F05-8C3C-E0B9632BF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837" y="3824068"/>
            <a:ext cx="9144000" cy="2387600"/>
          </a:xfrm>
        </p:spPr>
        <p:txBody>
          <a:bodyPr>
            <a:normAutofit fontScale="9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APP</a:t>
            </a:r>
            <a:r>
              <a:rPr lang="th-TH" b="1" dirty="0">
                <a:latin typeface="Angsana New" panose="02020603050405020304" pitchFamily="18" charset="-34"/>
              </a:rPr>
              <a:t>100 การชำระหนี้ตามใบแจ้งหนี้-เลือก 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INVOICE </a:t>
            </a:r>
            <a:r>
              <a:rPr lang="th-TH" b="1" dirty="0">
                <a:latin typeface="Angsana New" panose="02020603050405020304" pitchFamily="18" charset="-34"/>
              </a:rPr>
              <a:t>ที่ถึงกำหนดชำระ (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AP PAYMENT ENTRY : INVOICE PAYMENT)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08" t="18379" r="5594" b="17295"/>
          <a:stretch/>
        </p:blipFill>
        <p:spPr>
          <a:xfrm>
            <a:off x="3672759" y="312049"/>
            <a:ext cx="4640155" cy="3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444" r="51076" b="43221"/>
          <a:stretch/>
        </p:blipFill>
        <p:spPr>
          <a:xfrm>
            <a:off x="1800950" y="1052286"/>
            <a:ext cx="7749450" cy="4838769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3" name="Rectangle 2"/>
          <p:cNvSpPr/>
          <p:nvPr/>
        </p:nvSpPr>
        <p:spPr>
          <a:xfrm>
            <a:off x="4628271" y="3700575"/>
            <a:ext cx="2657620" cy="38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B.5.Payment Date : </a:t>
            </a:r>
            <a:r>
              <a:rPr lang="th-TH" dirty="0" smtClean="0"/>
              <a:t>วันที่บันทึกบัญชีดู จาก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Debit Advice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จากธนาคาร</a:t>
            </a:r>
          </a:p>
          <a:p>
            <a:pPr algn="ctr"/>
            <a:r>
              <a:rPr lang="th-TH" dirty="0" smtClean="0"/>
              <a:t> </a:t>
            </a:r>
            <a:endParaRPr lang="th-TH" dirty="0"/>
          </a:p>
        </p:txBody>
      </p:sp>
      <p:sp>
        <p:nvSpPr>
          <p:cNvPr id="8" name="Rectangle 7"/>
          <p:cNvSpPr/>
          <p:nvPr/>
        </p:nvSpPr>
        <p:spPr>
          <a:xfrm>
            <a:off x="5461000" y="2870200"/>
            <a:ext cx="717550" cy="1206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7" t="15137" r="78371" b="83641"/>
          <a:stretch/>
        </p:blipFill>
        <p:spPr>
          <a:xfrm>
            <a:off x="5981495" y="2720975"/>
            <a:ext cx="665039" cy="149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52146" y="3841751"/>
            <a:ext cx="829654" cy="196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6" t="24555" r="78344" b="74278"/>
          <a:stretch/>
        </p:blipFill>
        <p:spPr>
          <a:xfrm>
            <a:off x="5981495" y="3855332"/>
            <a:ext cx="701567" cy="1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1" r="54921" b="45341"/>
          <a:stretch/>
        </p:blipFill>
        <p:spPr>
          <a:xfrm>
            <a:off x="1959979" y="1142877"/>
            <a:ext cx="7714963" cy="5162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5873" y="4533900"/>
            <a:ext cx="3680644" cy="274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5137" r="78371" b="83641"/>
          <a:stretch/>
        </p:blipFill>
        <p:spPr>
          <a:xfrm>
            <a:off x="6457060" y="3112135"/>
            <a:ext cx="622590" cy="13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6" t="24555" r="78344" b="74278"/>
          <a:stretch/>
        </p:blipFill>
        <p:spPr>
          <a:xfrm>
            <a:off x="6457060" y="4312959"/>
            <a:ext cx="845440" cy="1793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2354207" y="1610851"/>
            <a:ext cx="409575" cy="256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27011" y="4501660"/>
            <a:ext cx="2888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345" y="1569811"/>
            <a:ext cx="2888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59741-FAB0-4DD4-BCC0-E08EB265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3929" b="48532"/>
          <a:stretch/>
        </p:blipFill>
        <p:spPr>
          <a:xfrm>
            <a:off x="927100" y="1223015"/>
            <a:ext cx="10337800" cy="510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7547" y="2091258"/>
            <a:ext cx="1894276" cy="317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400966" y="1823982"/>
            <a:ext cx="667857" cy="584775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th-TH" dirty="0"/>
              <a:t>.สร้าง 	</a:t>
            </a:r>
            <a:r>
              <a:rPr lang="en-US" dirty="0"/>
              <a:t>New Payment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901" b="37947"/>
          <a:stretch/>
        </p:blipFill>
        <p:spPr>
          <a:xfrm>
            <a:off x="425228" y="1268190"/>
            <a:ext cx="10830832" cy="50315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C.1.</a:t>
            </a:r>
            <a:r>
              <a:rPr lang="th-TH" dirty="0"/>
              <a:t>การค้นหารหัส </a:t>
            </a:r>
            <a:r>
              <a:rPr lang="en-US" dirty="0"/>
              <a:t>Vender</a:t>
            </a:r>
            <a:r>
              <a:rPr lang="th-TH" dirty="0"/>
              <a:t> จากชื่อ ตาม ข้อ </a:t>
            </a:r>
            <a:r>
              <a:rPr lang="en-US" dirty="0"/>
              <a:t>1,2 </a:t>
            </a:r>
            <a:r>
              <a:rPr lang="th-TH" dirty="0"/>
              <a:t>หรือ ถ้ามี </a:t>
            </a:r>
            <a:r>
              <a:rPr lang="en-US" dirty="0"/>
              <a:t>PO</a:t>
            </a:r>
          </a:p>
          <a:p>
            <a:pPr algn="ctr"/>
            <a:r>
              <a:rPr lang="en-US" dirty="0"/>
              <a:t> </a:t>
            </a:r>
            <a:r>
              <a:rPr lang="th-TH" dirty="0"/>
              <a:t>ให้ดูจาก</a:t>
            </a:r>
            <a:r>
              <a:rPr lang="en-US" dirty="0"/>
              <a:t> PO </a:t>
            </a:r>
            <a:r>
              <a:rPr lang="th-TH" dirty="0"/>
              <a:t>และนำมากรอก  จากนั้นกด </a:t>
            </a:r>
            <a:r>
              <a:rPr lang="en-US" dirty="0"/>
              <a:t>Tap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2365667" y="2915459"/>
            <a:ext cx="1894276" cy="317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8882616" y="2155209"/>
            <a:ext cx="1894276" cy="317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2031922" y="2648183"/>
            <a:ext cx="3337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29635" y="1623396"/>
            <a:ext cx="3529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573" b="30337"/>
          <a:stretch/>
        </p:blipFill>
        <p:spPr>
          <a:xfrm>
            <a:off x="828382" y="1262575"/>
            <a:ext cx="10074080" cy="50960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C.2.</a:t>
            </a:r>
            <a:r>
              <a:rPr lang="th-TH" dirty="0"/>
              <a:t>เมื่อได้รหัส </a:t>
            </a:r>
            <a:r>
              <a:rPr lang="en-US" dirty="0"/>
              <a:t>Vender </a:t>
            </a:r>
            <a:r>
              <a:rPr lang="th-TH" dirty="0"/>
              <a:t>ให้กด </a:t>
            </a:r>
            <a:r>
              <a:rPr lang="en-US" dirty="0"/>
              <a:t>Tap </a:t>
            </a:r>
            <a:r>
              <a:rPr lang="th-TH" dirty="0"/>
              <a:t>เพื่อให้รายละเอียดปรากฎ</a:t>
            </a:r>
          </a:p>
        </p:txBody>
      </p:sp>
      <p:sp>
        <p:nvSpPr>
          <p:cNvPr id="4" name="Rectangle 3"/>
          <p:cNvSpPr/>
          <p:nvPr/>
        </p:nvSpPr>
        <p:spPr>
          <a:xfrm>
            <a:off x="2715064" y="2743200"/>
            <a:ext cx="2391508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16" t="-10962" r="23655" b="30914"/>
          <a:stretch/>
        </p:blipFill>
        <p:spPr>
          <a:xfrm>
            <a:off x="729907" y="355992"/>
            <a:ext cx="9961538" cy="58556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C.3 </a:t>
            </a:r>
            <a:r>
              <a:rPr lang="th-TH" sz="2000" dirty="0"/>
              <a:t>เลือก </a:t>
            </a:r>
            <a:r>
              <a:rPr lang="en-US" sz="2000" dirty="0"/>
              <a:t>Document Type : </a:t>
            </a:r>
            <a:r>
              <a:rPr lang="th-TH" sz="2000" dirty="0"/>
              <a:t>ดูจาก  </a:t>
            </a:r>
            <a:r>
              <a:rPr lang="en-US" sz="2000" dirty="0"/>
              <a:t>PO </a:t>
            </a:r>
            <a:r>
              <a:rPr lang="th-TH" sz="2000" dirty="0"/>
              <a:t>ว่าเป็นรหัสอะไร </a:t>
            </a:r>
            <a:r>
              <a:rPr lang="en-US" sz="2000" dirty="0"/>
              <a:t>(S,C,U,B)</a:t>
            </a:r>
            <a:r>
              <a:rPr lang="th-TH" sz="2000" dirty="0"/>
              <a:t>โดยเลือกหัวข้อ </a:t>
            </a:r>
            <a:endParaRPr lang="en-US" sz="2000" dirty="0"/>
          </a:p>
          <a:p>
            <a:pPr algn="ctr"/>
            <a:r>
              <a:rPr lang="en-US" sz="2000" dirty="0"/>
              <a:t>“</a:t>
            </a:r>
            <a:r>
              <a:rPr lang="th-TH" sz="2000" dirty="0"/>
              <a:t>การบันทึกการจ่ายที่ยังไม่ได้ตั้งหนี้</a:t>
            </a:r>
            <a:r>
              <a:rPr lang="en-US" sz="2000" dirty="0"/>
              <a:t> –UHT, COCONUT, LONG, SAUCE”</a:t>
            </a:r>
            <a:endParaRPr lang="th-TH" sz="2000" dirty="0"/>
          </a:p>
        </p:txBody>
      </p:sp>
      <p:sp>
        <p:nvSpPr>
          <p:cNvPr id="4" name="Rectangle 3"/>
          <p:cNvSpPr/>
          <p:nvPr/>
        </p:nvSpPr>
        <p:spPr>
          <a:xfrm>
            <a:off x="3022112" y="5022165"/>
            <a:ext cx="3660042" cy="1189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169" b="33894"/>
          <a:stretch/>
        </p:blipFill>
        <p:spPr>
          <a:xfrm>
            <a:off x="793996" y="1187520"/>
            <a:ext cx="9736454" cy="4835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C.4.</a:t>
            </a:r>
            <a:r>
              <a:rPr lang="th-TH" dirty="0"/>
              <a:t>กรอก </a:t>
            </a:r>
            <a:r>
              <a:rPr lang="en-US" dirty="0"/>
              <a:t>Payment : </a:t>
            </a:r>
            <a:r>
              <a:rPr lang="th-TH" dirty="0"/>
              <a:t>จากใบ </a:t>
            </a:r>
            <a:r>
              <a:rPr lang="en-US" dirty="0"/>
              <a:t>Debit Advice </a:t>
            </a:r>
            <a:r>
              <a:rPr lang="th-TH" dirty="0"/>
              <a:t>ของธนาคาร </a:t>
            </a:r>
          </a:p>
          <a:p>
            <a:pPr algn="ctr"/>
            <a:r>
              <a:rPr lang="th-TH" dirty="0"/>
              <a:t>นำเลข</a:t>
            </a:r>
            <a:r>
              <a:rPr lang="en-US" dirty="0"/>
              <a:t> Ref.</a:t>
            </a:r>
            <a:r>
              <a:rPr lang="th-TH" dirty="0"/>
              <a:t>มากรอก 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8750106" y="2700997"/>
            <a:ext cx="1983544" cy="253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9158850" y="3082192"/>
            <a:ext cx="27432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FFFF00"/>
                </a:solidFill>
              </a:rPr>
              <a:t>หมายเหตุ 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th-TH" sz="2000" dirty="0">
                <a:solidFill>
                  <a:srgbClr val="FFFF00"/>
                </a:solidFill>
              </a:rPr>
              <a:t>การกรอกเลข 0 ลำดับแรก เลข 0 จะหายไป ให้กรอกเลข1-9 แทน </a:t>
            </a:r>
            <a:r>
              <a:rPr lang="en-US" sz="2000" dirty="0">
                <a:solidFill>
                  <a:srgbClr val="FFFF00"/>
                </a:solidFill>
              </a:rPr>
              <a:t>“</a:t>
            </a:r>
            <a:r>
              <a:rPr lang="th-TH" sz="2000" dirty="0">
                <a:solidFill>
                  <a:srgbClr val="FFFF00"/>
                </a:solidFill>
              </a:rPr>
              <a:t>กรอกได้สูงสุด 9 เลข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endParaRPr lang="th-TH" sz="20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0E50C-25CE-44DC-AE40-C32521141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1" b="29824"/>
          <a:stretch/>
        </p:blipFill>
        <p:spPr>
          <a:xfrm>
            <a:off x="945839" y="1661887"/>
            <a:ext cx="9823762" cy="4700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C.5 </a:t>
            </a:r>
            <a:r>
              <a:rPr lang="th-TH" dirty="0"/>
              <a:t>เลือก</a:t>
            </a:r>
            <a:r>
              <a:rPr lang="en-US" dirty="0"/>
              <a:t> Exchange Rate : </a:t>
            </a:r>
            <a:r>
              <a:rPr lang="th-TH" dirty="0"/>
              <a:t>ดูจาก</a:t>
            </a:r>
            <a:r>
              <a:rPr lang="en-US" dirty="0"/>
              <a:t> Debit Advice </a:t>
            </a:r>
            <a:r>
              <a:rPr lang="th-TH" dirty="0"/>
              <a:t>ของธนาคาร</a:t>
            </a:r>
            <a:endParaRPr lang="en-US" dirty="0"/>
          </a:p>
          <a:p>
            <a:pPr algn="ctr"/>
            <a:r>
              <a:rPr lang="en-US" dirty="0"/>
              <a:t> &gt;</a:t>
            </a:r>
            <a:r>
              <a:rPr lang="th-TH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Save  </a:t>
            </a:r>
            <a:endParaRPr lang="th-TH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07106" y="4745696"/>
            <a:ext cx="2209994" cy="270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180906" y="2040596"/>
            <a:ext cx="431994" cy="28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0E50C-25CE-44DC-AE40-C32521141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9" b="26677"/>
          <a:stretch/>
        </p:blipFill>
        <p:spPr>
          <a:xfrm>
            <a:off x="844238" y="1306287"/>
            <a:ext cx="9947587" cy="4911634"/>
          </a:xfrm>
          <a:prstGeom prst="rect">
            <a:avLst/>
          </a:prstGeom>
        </p:spPr>
      </p:pic>
      <p:pic>
        <p:nvPicPr>
          <p:cNvPr id="3" name="รูปภาพ 1" descr="หัวสุรีย์.jpg"/>
          <p:cNvPicPr>
            <a:picLocks noChangeAspect="1"/>
          </p:cNvPicPr>
          <p:nvPr/>
        </p:nvPicPr>
        <p:blipFill>
          <a:blip r:embed="rId3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677724" y="2792186"/>
            <a:ext cx="1084651" cy="213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8772634" y="2725511"/>
            <a:ext cx="1609616" cy="28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588513" y="4374243"/>
            <a:ext cx="210502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3209925" y="5440134"/>
            <a:ext cx="2990851" cy="2762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2677724" y="2760410"/>
            <a:ext cx="2632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9925" y="5163910"/>
            <a:ext cx="2990851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2724972" y="5163522"/>
            <a:ext cx="26321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09419" y="2728635"/>
            <a:ext cx="2632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45490" y="4378620"/>
            <a:ext cx="2632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75100" y="5440134"/>
            <a:ext cx="26321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8126" y="1688939"/>
            <a:ext cx="2632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1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4406" y="1725385"/>
            <a:ext cx="473869" cy="255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C.6. </a:t>
            </a:r>
            <a:r>
              <a:rPr lang="th-TH" sz="2400" dirty="0"/>
              <a:t>เมื่อกด </a:t>
            </a:r>
            <a:r>
              <a:rPr lang="en-US" sz="2400" dirty="0"/>
              <a:t>Save </a:t>
            </a:r>
            <a:r>
              <a:rPr lang="th-TH" sz="2400" dirty="0"/>
              <a:t>ช่อง </a:t>
            </a:r>
            <a:r>
              <a:rPr lang="en-US" sz="2400" dirty="0"/>
              <a:t>Legal Number </a:t>
            </a:r>
            <a:r>
              <a:rPr lang="th-TH" sz="2400" dirty="0"/>
              <a:t>จะปรากฎ</a:t>
            </a:r>
            <a:endParaRPr lang="en-US" sz="2400" dirty="0"/>
          </a:p>
          <a:p>
            <a:pPr algn="ctr"/>
            <a:r>
              <a:rPr lang="en-US" sz="2400" dirty="0"/>
              <a:t> “</a:t>
            </a:r>
            <a:r>
              <a:rPr lang="th-TH" sz="2400" dirty="0"/>
              <a:t>รหัส</a:t>
            </a:r>
            <a:r>
              <a:rPr lang="en-US" sz="2400" dirty="0"/>
              <a:t> JDC, JDU,JDB,JDS”</a:t>
            </a:r>
            <a:endParaRPr lang="th-TH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1" descr="หัวสุรีย์.jpg"/>
          <p:cNvPicPr>
            <a:picLocks noChangeAspect="1"/>
          </p:cNvPicPr>
          <p:nvPr/>
        </p:nvPicPr>
        <p:blipFill>
          <a:blip r:embed="rId2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D81E9-FECB-4EE7-85A6-019616539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5"/>
          <a:stretch/>
        </p:blipFill>
        <p:spPr>
          <a:xfrm>
            <a:off x="377015" y="1130212"/>
            <a:ext cx="11114897" cy="48966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330" y="1972776"/>
            <a:ext cx="1625600" cy="314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857771" y="1837458"/>
            <a:ext cx="667857" cy="584775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3367" y="-17236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</a:t>
            </a:r>
            <a:r>
              <a:rPr lang="th-TH" dirty="0"/>
              <a:t>สร้าง </a:t>
            </a:r>
            <a:r>
              <a:rPr lang="en-US" dirty="0"/>
              <a:t>New </a:t>
            </a:r>
            <a:r>
              <a:rPr lang="en-US" dirty="0" smtClean="0"/>
              <a:t>Invoice </a:t>
            </a:r>
            <a:r>
              <a:rPr lang="en-US" dirty="0"/>
              <a:t>Payment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2BA034-0CFB-4B94-9896-835CC1EC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2204"/>
              </p:ext>
            </p:extLst>
          </p:nvPr>
        </p:nvGraphicFramePr>
        <p:xfrm>
          <a:off x="516467" y="1413934"/>
          <a:ext cx="11015133" cy="464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823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7976310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APP100 </a:t>
                      </a:r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การชำระหนี้ตามใบแจ้งหนี้-เลือก 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 </a:t>
                      </a:r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ที่ถึงกำหนดชำระ (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 PAYMENT ENTRY : INVOICE PAYMENT)</a:t>
                      </a:r>
                      <a:endParaRPr lang="th-TH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9463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สร้าง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New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group/ Group 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สร้าง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Payment</a:t>
                      </a:r>
                    </a:p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สร้าง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Payment</a:t>
                      </a:r>
                      <a:endParaRPr lang="th-TH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3712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เอกสารการจ่าย เช่น ใบวางบิล, สำเนาใบกำกับภาษี, (ใบแจ้งหนี้/ แจ้งรับ),  ใบสั่งซื้อ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ที่จะใช้ในการจ่ายชำระผิด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ระบุวันที่จ่ายเงิน</a:t>
                      </a:r>
                    </a:p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</a:t>
                      </a:r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endParaRPr lang="th-TH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ระบุจำนวนเงินที่จะ</a:t>
                      </a:r>
                      <a:r>
                        <a:rPr lang="th-TH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จ่าย</a:t>
                      </a:r>
                      <a:r>
                        <a:rPr lang="th-TH" sz="16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ตามน้ำหนักสินค้า (งวด2)</a:t>
                      </a:r>
                      <a:endParaRPr lang="th-TH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1619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การจัดทำฐานข้อมูล บัญชีธนาคารที่จะใช้ในแต่ละ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</a:p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ตรวจสอบกับเอกสาร</a:t>
                      </a:r>
                    </a:p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ตรวจสอบที่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</a:p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ตรวจสอบกับ </a:t>
                      </a:r>
                      <a:r>
                        <a:rPr lang="th-TH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ใบชั่งน้ำหนัก</a:t>
                      </a:r>
                    </a:p>
                    <a:p>
                      <a:r>
                        <a:rPr lang="th-TH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</a:t>
                      </a:r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จัดทำมาตรฐานการเลือก 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</a:p>
                    <a:p>
                      <a:r>
                        <a:rPr lang="th-TH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6. จัดทำมาตรฐานการ</a:t>
                      </a:r>
                      <a:r>
                        <a:rPr lang="th-TH" sz="16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คำนวณ</a:t>
                      </a:r>
                      <a:r>
                        <a:rPr lang="th-TH" sz="16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ยอดเงิน</a:t>
                      </a:r>
                      <a:endParaRPr lang="th-TH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(process)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0D8D87-5EFD-4478-95F7-AB17F62E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82" b="35125"/>
          <a:stretch/>
        </p:blipFill>
        <p:spPr>
          <a:xfrm>
            <a:off x="793181" y="1322996"/>
            <a:ext cx="8537243" cy="4880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CEE57-D8D5-4A13-965A-D8EE3F29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87" y="1864909"/>
            <a:ext cx="4735318" cy="4207338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4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422659" y="2821522"/>
            <a:ext cx="1130299" cy="311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9055874" y="2654229"/>
            <a:ext cx="117157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5388286" y="4109448"/>
            <a:ext cx="4662160" cy="31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5086600" y="4109448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54188" y="2607765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0973" y="2792432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D.1.</a:t>
            </a:r>
            <a:r>
              <a:rPr lang="th-TH" sz="2400" dirty="0"/>
              <a:t>สร้าง </a:t>
            </a:r>
            <a:r>
              <a:rPr lang="en-US" sz="2400" dirty="0"/>
              <a:t>Invoice1 : </a:t>
            </a:r>
            <a:r>
              <a:rPr lang="th-TH" sz="2400" dirty="0"/>
              <a:t>ดูเลข</a:t>
            </a:r>
            <a:r>
              <a:rPr lang="en-US" sz="2400" dirty="0"/>
              <a:t> Invoice</a:t>
            </a:r>
            <a:r>
              <a:rPr lang="th-TH" sz="2400" dirty="0"/>
              <a:t> จาก </a:t>
            </a:r>
            <a:r>
              <a:rPr lang="en-US" sz="2400" dirty="0"/>
              <a:t>PO </a:t>
            </a:r>
            <a:endParaRPr lang="th-TH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13895" y="5633676"/>
            <a:ext cx="1171576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/>
          <p:cNvSpPr/>
          <p:nvPr/>
        </p:nvSpPr>
        <p:spPr>
          <a:xfrm>
            <a:off x="5000521" y="5597723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" name="Rectangle 2"/>
          <p:cNvSpPr/>
          <p:nvPr/>
        </p:nvSpPr>
        <p:spPr>
          <a:xfrm>
            <a:off x="2386824" y="3298520"/>
            <a:ext cx="2083797" cy="99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rgbClr val="FFFF00"/>
                </a:solidFill>
              </a:rPr>
              <a:t>หมายเหตุ </a:t>
            </a:r>
            <a:r>
              <a:rPr lang="en-US" sz="2000" b="1" dirty="0">
                <a:solidFill>
                  <a:srgbClr val="FFFF00"/>
                </a:solidFill>
              </a:rPr>
              <a:t>: </a:t>
            </a:r>
            <a:r>
              <a:rPr lang="th-TH" sz="2000" b="1" dirty="0">
                <a:solidFill>
                  <a:srgbClr val="FFFF00"/>
                </a:solidFill>
              </a:rPr>
              <a:t>ทำ 1 </a:t>
            </a:r>
            <a:r>
              <a:rPr lang="en-US" sz="2000" b="1" dirty="0">
                <a:solidFill>
                  <a:srgbClr val="FFFF00"/>
                </a:solidFill>
              </a:rPr>
              <a:t>invoice </a:t>
            </a:r>
            <a:r>
              <a:rPr lang="th-TH" sz="2000" b="1" dirty="0">
                <a:solidFill>
                  <a:srgbClr val="FFFF00"/>
                </a:solidFill>
              </a:rPr>
              <a:t>ต่อ 1 </a:t>
            </a:r>
            <a:r>
              <a:rPr lang="en-US" sz="2000" b="1" dirty="0">
                <a:solidFill>
                  <a:srgbClr val="FFFF00"/>
                </a:solidFill>
              </a:rPr>
              <a:t>PO</a:t>
            </a:r>
            <a:endParaRPr lang="th-TH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1410CC-5F3E-4266-9F1D-6DA99032B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1957" b="36604"/>
          <a:stretch/>
        </p:blipFill>
        <p:spPr>
          <a:xfrm>
            <a:off x="1879600" y="1155700"/>
            <a:ext cx="8729284" cy="5032722"/>
          </a:xfrm>
          <a:prstGeom prst="rect">
            <a:avLst/>
          </a:prstGeom>
        </p:spPr>
      </p:pic>
      <p:pic>
        <p:nvPicPr>
          <p:cNvPr id="3" name="รูปภาพ 1" descr="หัวสุรีย์.jpg"/>
          <p:cNvPicPr>
            <a:picLocks noChangeAspect="1"/>
          </p:cNvPicPr>
          <p:nvPr/>
        </p:nvPicPr>
        <p:blipFill>
          <a:blip r:embed="rId3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255797" y="3123801"/>
            <a:ext cx="2743200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185366" y="1583404"/>
            <a:ext cx="3429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6941288" y="3107457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0856" y="1411894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D.1.2. </a:t>
            </a:r>
            <a:r>
              <a:rPr lang="th-TH" sz="2400" dirty="0"/>
              <a:t>ช่อง </a:t>
            </a:r>
            <a:r>
              <a:rPr lang="en-US" sz="2400" dirty="0"/>
              <a:t>Gross Value : </a:t>
            </a:r>
            <a:r>
              <a:rPr lang="th-TH" sz="2400" dirty="0"/>
              <a:t>ดูจาก </a:t>
            </a:r>
            <a:r>
              <a:rPr lang="en-US" sz="2400" dirty="0"/>
              <a:t>PO </a:t>
            </a:r>
            <a:r>
              <a:rPr lang="th-TH" sz="2400" dirty="0"/>
              <a:t>ช่องอธิบายรายการ และ </a:t>
            </a:r>
            <a:r>
              <a:rPr lang="en-US" sz="2400" dirty="0"/>
              <a:t>PO</a:t>
            </a:r>
          </a:p>
          <a:p>
            <a:pPr algn="ctr"/>
            <a:r>
              <a:rPr lang="th-TH" sz="2400" dirty="0"/>
              <a:t>(ถ้าเป็น </a:t>
            </a:r>
            <a:r>
              <a:rPr lang="en-US" sz="2400" dirty="0"/>
              <a:t>PO “</a:t>
            </a:r>
            <a:r>
              <a:rPr lang="th-TH" sz="2400" dirty="0"/>
              <a:t>สำเนา</a:t>
            </a:r>
            <a:r>
              <a:rPr lang="en-US" sz="2400" dirty="0"/>
              <a:t>” </a:t>
            </a:r>
            <a:r>
              <a:rPr lang="th-TH" sz="2400" dirty="0"/>
              <a:t>สีชมพู </a:t>
            </a:r>
            <a:r>
              <a:rPr lang="en-US" sz="2400" dirty="0"/>
              <a:t>=</a:t>
            </a:r>
            <a:r>
              <a:rPr lang="th-TH" sz="2400" dirty="0"/>
              <a:t> งวดแรก</a:t>
            </a:r>
            <a:r>
              <a:rPr lang="en-US" sz="2400" dirty="0"/>
              <a:t>, PO “</a:t>
            </a:r>
            <a:r>
              <a:rPr lang="th-TH" sz="2400" dirty="0"/>
              <a:t>ต้นฉบับ</a:t>
            </a:r>
            <a:r>
              <a:rPr lang="en-US" sz="2400" dirty="0"/>
              <a:t>”</a:t>
            </a:r>
            <a:r>
              <a:rPr lang="th-TH" sz="2400" dirty="0"/>
              <a:t> สีขาว </a:t>
            </a:r>
            <a:r>
              <a:rPr lang="en-US" sz="2400" dirty="0"/>
              <a:t>= </a:t>
            </a:r>
            <a:r>
              <a:rPr lang="th-TH" sz="2400" dirty="0"/>
              <a:t>งวดที่ 2</a:t>
            </a:r>
            <a:r>
              <a:rPr lang="th-TH" sz="2400" dirty="0">
                <a:solidFill>
                  <a:srgbClr val="FFFF00"/>
                </a:solidFill>
              </a:rPr>
              <a:t>) </a:t>
            </a:r>
            <a:r>
              <a:rPr lang="en-US" sz="2400" dirty="0">
                <a:solidFill>
                  <a:srgbClr val="FFFF00"/>
                </a:solidFill>
              </a:rPr>
              <a:t>&gt;SAVE</a:t>
            </a:r>
            <a:r>
              <a:rPr lang="th-TH" sz="2400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202179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10D8D87-5EFD-4478-95F7-AB17F62E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9782" b="34468"/>
          <a:stretch/>
        </p:blipFill>
        <p:spPr>
          <a:xfrm>
            <a:off x="793181" y="1322996"/>
            <a:ext cx="8537243" cy="493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9968D-7A89-42A5-ABFB-BAF0EF3E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05" y="1281999"/>
            <a:ext cx="5809370" cy="4950442"/>
          </a:xfrm>
          <a:prstGeom prst="rect">
            <a:avLst/>
          </a:prstGeom>
        </p:spPr>
      </p:pic>
      <p:pic>
        <p:nvPicPr>
          <p:cNvPr id="3" name="รูปภาพ 1" descr="หัวสุรีย์.jpg"/>
          <p:cNvPicPr>
            <a:picLocks noChangeAspect="1"/>
          </p:cNvPicPr>
          <p:nvPr/>
        </p:nvPicPr>
        <p:blipFill>
          <a:blip r:embed="rId4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190457" y="2256981"/>
            <a:ext cx="1092200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5667324" y="4174594"/>
            <a:ext cx="5809371" cy="278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645834" y="5727501"/>
            <a:ext cx="1155700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2234205" y="2820693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2656" y="2218727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D.2.</a:t>
            </a:r>
            <a:r>
              <a:rPr lang="th-TH" dirty="0"/>
              <a:t>สร้าง </a:t>
            </a:r>
            <a:r>
              <a:rPr lang="en-US" dirty="0"/>
              <a:t>Invoice2 : </a:t>
            </a:r>
            <a:r>
              <a:rPr lang="th-TH" dirty="0"/>
              <a:t>ดูเลข</a:t>
            </a:r>
            <a:r>
              <a:rPr lang="en-US" dirty="0"/>
              <a:t> Invoice</a:t>
            </a:r>
            <a:r>
              <a:rPr lang="th-TH" dirty="0"/>
              <a:t> จาก </a:t>
            </a:r>
            <a:r>
              <a:rPr lang="en-US" dirty="0"/>
              <a:t>PO 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76501" y="2865602"/>
            <a:ext cx="1092200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5060070" y="4052629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10195" y="5732035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8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E3EB2-3634-490D-AC0D-3DAD1673B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65" b="37998"/>
          <a:stretch/>
        </p:blipFill>
        <p:spPr>
          <a:xfrm>
            <a:off x="2110921" y="1082228"/>
            <a:ext cx="8360412" cy="5056454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3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10381" y="3161015"/>
            <a:ext cx="2955925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422512" y="1534073"/>
            <a:ext cx="332014" cy="295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7295872" y="3194214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D.2.2. </a:t>
            </a:r>
            <a:r>
              <a:rPr lang="th-TH" sz="2400" dirty="0"/>
              <a:t>ช่อง </a:t>
            </a:r>
            <a:r>
              <a:rPr lang="en-US" sz="2400" dirty="0"/>
              <a:t>Gross Value : </a:t>
            </a:r>
            <a:r>
              <a:rPr lang="th-TH" sz="2400" dirty="0"/>
              <a:t>ดูจาก </a:t>
            </a:r>
            <a:r>
              <a:rPr lang="en-US" sz="2400" dirty="0"/>
              <a:t>PO </a:t>
            </a:r>
            <a:r>
              <a:rPr lang="th-TH" sz="2400" dirty="0"/>
              <a:t>ช่องอธิบายรายการ และ </a:t>
            </a:r>
            <a:r>
              <a:rPr lang="en-US" sz="2400" dirty="0"/>
              <a:t>PO</a:t>
            </a:r>
            <a:r>
              <a:rPr lang="th-TH" sz="2400" dirty="0"/>
              <a:t> </a:t>
            </a:r>
            <a:endParaRPr lang="en-US" sz="2400" dirty="0"/>
          </a:p>
          <a:p>
            <a:pPr algn="ctr"/>
            <a:r>
              <a:rPr lang="th-TH" sz="2400" dirty="0"/>
              <a:t>(ถ้าเป็น </a:t>
            </a:r>
            <a:r>
              <a:rPr lang="en-US" sz="2400" dirty="0"/>
              <a:t>PO “</a:t>
            </a:r>
            <a:r>
              <a:rPr lang="th-TH" sz="2400" dirty="0"/>
              <a:t>สำเนา</a:t>
            </a:r>
            <a:r>
              <a:rPr lang="en-US" sz="2400" dirty="0"/>
              <a:t>” </a:t>
            </a:r>
            <a:r>
              <a:rPr lang="th-TH" sz="2400" dirty="0"/>
              <a:t>สีชมพู </a:t>
            </a:r>
            <a:r>
              <a:rPr lang="en-US" sz="2400" dirty="0"/>
              <a:t>=</a:t>
            </a:r>
            <a:r>
              <a:rPr lang="th-TH" sz="2400" dirty="0"/>
              <a:t> งวดแรก</a:t>
            </a:r>
            <a:r>
              <a:rPr lang="en-US" sz="2400" dirty="0"/>
              <a:t>, PO “</a:t>
            </a:r>
            <a:r>
              <a:rPr lang="th-TH" sz="2400" dirty="0"/>
              <a:t>ต้นฉบับ</a:t>
            </a:r>
            <a:r>
              <a:rPr lang="en-US" sz="2400" dirty="0"/>
              <a:t>”</a:t>
            </a:r>
            <a:r>
              <a:rPr lang="th-TH" sz="2400" dirty="0"/>
              <a:t> สีขาว </a:t>
            </a:r>
            <a:r>
              <a:rPr lang="en-US" sz="2400" dirty="0"/>
              <a:t>= </a:t>
            </a:r>
            <a:r>
              <a:rPr lang="th-TH" sz="2400" dirty="0"/>
              <a:t>งวดที่ 2</a:t>
            </a:r>
            <a:r>
              <a:rPr lang="th-TH" sz="2400" dirty="0">
                <a:solidFill>
                  <a:srgbClr val="FFFF00"/>
                </a:solidFill>
              </a:rPr>
              <a:t>) </a:t>
            </a:r>
            <a:r>
              <a:rPr lang="en-US" sz="2400" dirty="0">
                <a:solidFill>
                  <a:srgbClr val="FFFF00"/>
                </a:solidFill>
              </a:rPr>
              <a:t>&gt;SAVE</a:t>
            </a:r>
            <a:r>
              <a:rPr lang="th-TH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70284" y="1429620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179453" y="-22685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FF398-6733-4492-9302-77FD3BB8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24" b="24420"/>
          <a:stretch/>
        </p:blipFill>
        <p:spPr>
          <a:xfrm>
            <a:off x="1246130" y="1098682"/>
            <a:ext cx="8715306" cy="5064912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3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D.3.</a:t>
            </a:r>
            <a:r>
              <a:rPr lang="th-TH" dirty="0"/>
              <a:t>ตรวจสอบรายการ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46349" y="1786598"/>
            <a:ext cx="7313578" cy="4320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2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2A6C3-0000-474F-B1DE-E1B67382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06" b="30519"/>
          <a:stretch/>
        </p:blipFill>
        <p:spPr>
          <a:xfrm>
            <a:off x="1320800" y="1538514"/>
            <a:ext cx="9271000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3B945-7264-48FD-9885-25A3BDDD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88" y="2145306"/>
            <a:ext cx="4155423" cy="3865510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4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551905" y="2856453"/>
            <a:ext cx="1051392" cy="31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593488" y="4360986"/>
            <a:ext cx="4155423" cy="309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320800" y="2795813"/>
            <a:ext cx="1498600" cy="236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802898" y="2602838"/>
            <a:ext cx="667857" cy="584775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38395" y="2586153"/>
            <a:ext cx="1980347" cy="31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4244843" y="2544450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37395" y="2797804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77282" y="4318689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</a:t>
            </a:r>
            <a:r>
              <a:rPr lang="th-TH" dirty="0"/>
              <a:t>สร้าง </a:t>
            </a:r>
            <a:r>
              <a:rPr lang="en-US" dirty="0"/>
              <a:t>New Bank Fee : </a:t>
            </a:r>
            <a:r>
              <a:rPr lang="th-TH" dirty="0"/>
              <a:t>เลือกช่องค่าธรรมเนียมธนาคาร </a:t>
            </a:r>
            <a:r>
              <a:rPr lang="en-US" dirty="0"/>
              <a:t>(BF02)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28130" y="5543025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2640" y="5613011"/>
            <a:ext cx="900363" cy="260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46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B76B6-BEDE-41FE-AADA-DB6B6954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34" b="56107"/>
          <a:stretch/>
        </p:blipFill>
        <p:spPr>
          <a:xfrm>
            <a:off x="382372" y="1654629"/>
            <a:ext cx="11519342" cy="41946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E.1. </a:t>
            </a:r>
            <a:r>
              <a:rPr lang="th-TH" dirty="0"/>
              <a:t>ดูจาก</a:t>
            </a:r>
            <a:r>
              <a:rPr lang="en-US" dirty="0"/>
              <a:t> Debit Advice </a:t>
            </a:r>
            <a:r>
              <a:rPr lang="th-TH" dirty="0"/>
              <a:t>ของธนาคารช่องค่าธรรมเนียม</a:t>
            </a:r>
            <a:r>
              <a:rPr lang="en-US" dirty="0"/>
              <a:t> </a:t>
            </a:r>
            <a:r>
              <a:rPr lang="th-TH" dirty="0"/>
              <a:t>ระบบจะ</a:t>
            </a:r>
            <a:r>
              <a:rPr lang="th-TH" dirty="0" smtClean="0"/>
              <a:t>แสดง</a:t>
            </a:r>
          </a:p>
          <a:p>
            <a:pPr algn="ctr"/>
            <a:r>
              <a:rPr lang="th-TH" dirty="0" smtClean="0"/>
              <a:t>เลขที่</a:t>
            </a:r>
            <a:r>
              <a:rPr lang="th-TH" dirty="0"/>
              <a:t>บัญชีที่ผูกไว้ให้ </a:t>
            </a:r>
            <a:r>
              <a:rPr lang="th-TH" dirty="0" smtClean="0"/>
              <a:t>เมื่อ</a:t>
            </a:r>
            <a:r>
              <a:rPr lang="th-TH" dirty="0"/>
              <a:t>กด </a:t>
            </a:r>
            <a:r>
              <a:rPr lang="en-US" dirty="0" smtClean="0"/>
              <a:t>Save (</a:t>
            </a:r>
            <a:r>
              <a:rPr lang="th-TH" dirty="0"/>
              <a:t>ยอดเงิน </a:t>
            </a:r>
            <a:r>
              <a:rPr lang="en-US" dirty="0"/>
              <a:t>1,200)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759DD-0F13-4B15-B2EB-C7FEBD109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638" b="53020"/>
          <a:stretch/>
        </p:blipFill>
        <p:spPr>
          <a:xfrm>
            <a:off x="1246130" y="1148503"/>
            <a:ext cx="9913257" cy="4412343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4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E.2.</a:t>
            </a:r>
            <a:r>
              <a:rPr lang="th-TH" dirty="0"/>
              <a:t> </a:t>
            </a:r>
            <a:r>
              <a:rPr lang="en-US" dirty="0"/>
              <a:t>Print</a:t>
            </a:r>
            <a:r>
              <a:rPr lang="th-TH" dirty="0"/>
              <a:t> เอกสาร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7773" y="1434190"/>
            <a:ext cx="705712" cy="294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2356800" y="2395884"/>
            <a:ext cx="2229713" cy="346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2876230" y="1148503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72003" y="2407856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2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E.3.</a:t>
            </a:r>
            <a:r>
              <a:rPr lang="th-TH" dirty="0"/>
              <a:t>เลือก </a:t>
            </a:r>
            <a:r>
              <a:rPr lang="en-US" dirty="0"/>
              <a:t>Report Style : 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4795201" y="4574298"/>
            <a:ext cx="2853828" cy="375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9743" t="3788" r="14662" b="24096"/>
          <a:stretch/>
        </p:blipFill>
        <p:spPr>
          <a:xfrm>
            <a:off x="1344293" y="1112953"/>
            <a:ext cx="9447532" cy="50672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2037" y="4588811"/>
            <a:ext cx="2956992" cy="346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4377527" y="4588811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963" y="2699657"/>
            <a:ext cx="3394780" cy="20552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FF00"/>
                </a:solidFill>
              </a:rPr>
              <a:t>หมายเหตุ </a:t>
            </a:r>
            <a:r>
              <a:rPr lang="en-US" dirty="0">
                <a:solidFill>
                  <a:srgbClr val="FFFF00"/>
                </a:solidFill>
              </a:rPr>
              <a:t>:     </a:t>
            </a:r>
            <a:r>
              <a:rPr lang="th-TH" dirty="0">
                <a:solidFill>
                  <a:srgbClr val="FFFF00"/>
                </a:solidFill>
              </a:rPr>
              <a:t>จะมีช่องให้ลงชื่อ</a:t>
            </a:r>
          </a:p>
        </p:txBody>
      </p:sp>
      <p:sp>
        <p:nvSpPr>
          <p:cNvPr id="18" name="Flowchart: Connector 17"/>
          <p:cNvSpPr/>
          <p:nvPr/>
        </p:nvSpPr>
        <p:spPr>
          <a:xfrm>
            <a:off x="5234999" y="4980335"/>
            <a:ext cx="183385" cy="15831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FF00"/>
              </a:solidFill>
            </a:endParaRPr>
          </a:p>
        </p:txBody>
      </p:sp>
      <p:sp>
        <p:nvSpPr>
          <p:cNvPr id="19" name="Flowchart: Extract 18"/>
          <p:cNvSpPr/>
          <p:nvPr/>
        </p:nvSpPr>
        <p:spPr>
          <a:xfrm>
            <a:off x="9032476" y="5138649"/>
            <a:ext cx="194086" cy="176212"/>
          </a:xfrm>
          <a:prstGeom prst="flowChartExtract">
            <a:avLst/>
          </a:prstGeom>
          <a:solidFill>
            <a:srgbClr val="FF0000"/>
          </a:solidFill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Extract 20"/>
          <p:cNvSpPr/>
          <p:nvPr/>
        </p:nvSpPr>
        <p:spPr>
          <a:xfrm>
            <a:off x="1712587" y="3605658"/>
            <a:ext cx="194086" cy="176212"/>
          </a:xfrm>
          <a:prstGeom prst="flowChartExtract">
            <a:avLst/>
          </a:prstGeom>
          <a:solidFill>
            <a:srgbClr val="FF0000"/>
          </a:solidFill>
          <a:ln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14917" t="63912" r="14841" b="12701"/>
          <a:stretch/>
        </p:blipFill>
        <p:spPr>
          <a:xfrm>
            <a:off x="395309" y="4003332"/>
            <a:ext cx="3407434" cy="570966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701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020C-F929-4590-B087-C6D3DCA28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27"/>
          <a:stretch/>
        </p:blipFill>
        <p:spPr>
          <a:xfrm>
            <a:off x="2974772" y="1199399"/>
            <a:ext cx="6242456" cy="4872412"/>
          </a:xfrm>
          <a:prstGeom prst="rect">
            <a:avLst/>
          </a:prstGeom>
        </p:spPr>
      </p:pic>
      <p:pic>
        <p:nvPicPr>
          <p:cNvPr id="4" name="รูปภาพ 1" descr="หัวสุรีย์.jpg"/>
          <p:cNvPicPr>
            <a:picLocks noChangeAspect="1"/>
          </p:cNvPicPr>
          <p:nvPr/>
        </p:nvPicPr>
        <p:blipFill>
          <a:blip r:embed="rId3" cstate="print">
            <a:lum contras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40" t="14937" r="5244" b="11951"/>
          <a:stretch>
            <a:fillRect/>
          </a:stretch>
        </p:blipFill>
        <p:spPr bwMode="auto">
          <a:xfrm>
            <a:off x="10791825" y="0"/>
            <a:ext cx="1400175" cy="104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E.4.</a:t>
            </a:r>
            <a:r>
              <a:rPr lang="th-TH" dirty="0"/>
              <a:t>ตรวจสอบรายละเอียดก่อน </a:t>
            </a:r>
            <a:r>
              <a:rPr lang="en-US" dirty="0"/>
              <a:t>Print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7" t="33395" r="296" b="29786"/>
          <a:stretch/>
        </p:blipFill>
        <p:spPr>
          <a:xfrm>
            <a:off x="-33367" y="39139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(process)</a:t>
            </a:r>
            <a:endParaRPr lang="th-TH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82BA034-0CFB-4B94-9896-835CC1EC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90386"/>
              </p:ext>
            </p:extLst>
          </p:nvPr>
        </p:nvGraphicFramePr>
        <p:xfrm>
          <a:off x="293077" y="1169763"/>
          <a:ext cx="11043139" cy="50926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99187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7243952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734312"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APP</a:t>
                      </a:r>
                      <a:r>
                        <a:rPr lang="th-TH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100 การชำระหนี้ตามใบแจ้งหนี้-เลือก </a:t>
                      </a:r>
                      <a:r>
                        <a:rPr lang="en-US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INVOICE </a:t>
                      </a:r>
                      <a:r>
                        <a:rPr lang="th-TH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ที่ถึงกำหนด</a:t>
                      </a:r>
                      <a:r>
                        <a:rPr lang="th-TH" sz="24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ชำระ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24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AP PAYMENT ENTRY : INVOICE PAYMENT)</a:t>
                      </a:r>
                      <a:endParaRPr lang="th-TH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150401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24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สร้าง 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New-Payment Entry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-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                                               - New Invoice Payment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-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New Bank Fee            </a:t>
                      </a:r>
                      <a:r>
                        <a:rPr lang="en-US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               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- New Payment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4423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24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Debit Advice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จากธนาคาร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en-US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PO, Commercial Invoice,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ใบขนสินค้า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11274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24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ระบุยอดเงิน</a:t>
                      </a:r>
                      <a:r>
                        <a:rPr lang="th-TH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                            </a:t>
                      </a:r>
                      <a:r>
                        <a:rPr lang="en-US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ระบุสกุลเงินที่จะโอนผิด</a:t>
                      </a:r>
                    </a:p>
                    <a:p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 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รายการ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         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11274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24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1.1 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Debit Advice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จาก</a:t>
                      </a:r>
                      <a:r>
                        <a:rPr lang="th-TH" sz="24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ธนาคาร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2.1 ตรวจสอบ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Debit Advice </a:t>
                      </a:r>
                      <a:r>
                        <a:rPr lang="th-TH" sz="24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จากธนาคาร</a:t>
                      </a:r>
                      <a:endParaRPr lang="th-TH" sz="2400" baseline="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 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 </a:t>
                      </a:r>
                      <a:r>
                        <a:rPr lang="en-US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Invoice/PO</a:t>
                      </a:r>
                      <a:r>
                        <a:rPr lang="th-TH" sz="24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               4.1 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ทำ</a:t>
                      </a:r>
                      <a:r>
                        <a:rPr lang="en-US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LIST </a:t>
                      </a:r>
                      <a:r>
                        <a:rPr lang="th-TH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รายการ </a:t>
                      </a:r>
                      <a:r>
                        <a:rPr lang="en-US" sz="2400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9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1301" y="4049786"/>
            <a:ext cx="2196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2">
                    <a:lumMod val="10000"/>
                  </a:schemeClr>
                </a:solidFill>
              </a:rPr>
              <a:t>ขอบคุณค่ะ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8" t="18379" r="5594" b="17295"/>
          <a:stretch/>
        </p:blipFill>
        <p:spPr>
          <a:xfrm>
            <a:off x="3700895" y="532547"/>
            <a:ext cx="4640155" cy="3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9C461-A7F2-4487-A616-2D612C42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96" y="1191633"/>
            <a:ext cx="9608664" cy="5169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93752" y="4302276"/>
            <a:ext cx="2546252" cy="11113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3472147" y="4972291"/>
            <a:ext cx="667857" cy="584775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A.</a:t>
            </a:r>
            <a:r>
              <a:rPr lang="th-TH" dirty="0"/>
              <a:t> ค้นหา </a:t>
            </a:r>
            <a:r>
              <a:rPr lang="en-US" dirty="0"/>
              <a:t> New-Payment Entry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-1" y="-174171"/>
            <a:ext cx="2558995" cy="964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234" t="-6306" r="26152" b="45927"/>
          <a:stretch/>
        </p:blipFill>
        <p:spPr>
          <a:xfrm>
            <a:off x="574550" y="708303"/>
            <a:ext cx="10626849" cy="4961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6001" y="1903762"/>
            <a:ext cx="1842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</a:t>
            </a:r>
            <a:r>
              <a:rPr lang="th-TH" dirty="0" smtClean="0"/>
              <a:t>สร้าง </a:t>
            </a:r>
            <a:r>
              <a:rPr lang="en-US" dirty="0" smtClean="0"/>
              <a:t>Group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0612" y="1779870"/>
            <a:ext cx="576766" cy="461665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1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0841" b="40772"/>
          <a:stretch/>
        </p:blipFill>
        <p:spPr>
          <a:xfrm>
            <a:off x="845127" y="1234727"/>
            <a:ext cx="9975274" cy="41962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7273" y="2604655"/>
            <a:ext cx="1842654" cy="318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-201880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B.1.Group : </a:t>
            </a:r>
            <a:r>
              <a:rPr lang="th-TH" dirty="0" smtClean="0"/>
              <a:t>สร้างชื่อกลุ่มงานที่กำลังทำ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" r="51340" b="48955"/>
          <a:stretch/>
        </p:blipFill>
        <p:spPr>
          <a:xfrm>
            <a:off x="1532884" y="999308"/>
            <a:ext cx="8830316" cy="52080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2875" y="3410858"/>
            <a:ext cx="4200154" cy="298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5137" r="78371" b="83641"/>
          <a:stretch/>
        </p:blipFill>
        <p:spPr>
          <a:xfrm>
            <a:off x="4210050" y="2725882"/>
            <a:ext cx="622590" cy="139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B.2.Bank Account : </a:t>
            </a:r>
            <a:r>
              <a:rPr lang="th-TH" dirty="0" smtClean="0"/>
              <a:t>เลือกธนาคารที่จะใช้จ่ายเงิน 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TTB-CA #1/093-105412-6)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5137" r="78371" b="83641"/>
          <a:stretch/>
        </p:blipFill>
        <p:spPr>
          <a:xfrm>
            <a:off x="6302436" y="3137328"/>
            <a:ext cx="965140" cy="2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" r="49705" b="48562"/>
          <a:stretch/>
        </p:blipFill>
        <p:spPr>
          <a:xfrm>
            <a:off x="1448931" y="1012126"/>
            <a:ext cx="9073703" cy="52175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0511" y="3686629"/>
            <a:ext cx="4261260" cy="347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B.3.Defaulf Currency : </a:t>
            </a:r>
            <a:r>
              <a:rPr lang="th-TH" dirty="0" smtClean="0"/>
              <a:t>เลือกสกุลเงินที่ใช้จ่ายเงิน 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Debit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Advice</a:t>
            </a:r>
          </a:p>
          <a:p>
            <a:pPr lvl="0" algn="ctr"/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ธนาคาร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7" t="15137" r="78371" b="83641"/>
          <a:stretch/>
        </p:blipFill>
        <p:spPr>
          <a:xfrm>
            <a:off x="6177977" y="3145319"/>
            <a:ext cx="923864" cy="2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394" b="52632"/>
          <a:stretch/>
        </p:blipFill>
        <p:spPr>
          <a:xfrm>
            <a:off x="1847396" y="1049441"/>
            <a:ext cx="8530318" cy="52097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899" y="4267200"/>
            <a:ext cx="4526787" cy="420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5137" r="78371" b="83641"/>
          <a:stretch/>
        </p:blipFill>
        <p:spPr>
          <a:xfrm>
            <a:off x="4215534" y="3241099"/>
            <a:ext cx="622590" cy="139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74171"/>
            <a:ext cx="12192000" cy="105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B.4.Payment Method : </a:t>
            </a:r>
            <a:r>
              <a:rPr lang="th-TH" dirty="0" smtClean="0"/>
              <a:t>วิธีการชำระเงิน</a:t>
            </a:r>
            <a:r>
              <a:rPr lang="en-US" dirty="0" smtClean="0"/>
              <a:t> 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77EC-9B0D-41C2-932E-E6E7F7BC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 t="33395" r="296" b="29786"/>
          <a:stretch/>
        </p:blipFill>
        <p:spPr>
          <a:xfrm>
            <a:off x="0" y="-174171"/>
            <a:ext cx="2558995" cy="964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52457-7B2F-4956-AD15-0518F42B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5137" r="78371" b="83641"/>
          <a:stretch/>
        </p:blipFill>
        <p:spPr>
          <a:xfrm>
            <a:off x="7000936" y="3365255"/>
            <a:ext cx="996435" cy="2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781</Words>
  <Application>Microsoft Office PowerPoint</Application>
  <PresentationFormat>Widescreen</PresentationFormat>
  <Paragraphs>120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Angsana New</vt:lpstr>
      <vt:lpstr>Arial</vt:lpstr>
      <vt:lpstr>Calibri</vt:lpstr>
      <vt:lpstr>Calibri Light</vt:lpstr>
      <vt:lpstr>Cordia New</vt:lpstr>
      <vt:lpstr>Office Theme</vt:lpstr>
      <vt:lpstr>APP100 การชำระหนี้ตามใบแจ้งหนี้-เลือก INVOICE ที่ถึงกำหนดชำระ (AP PAYMENT ENTRY : INVOICE PAYMENT)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การชำระหนี้ต่างประเทศ</dc:title>
  <dc:creator>Arunee Songprasert</dc:creator>
  <cp:lastModifiedBy>ACC Center</cp:lastModifiedBy>
  <cp:revision>81</cp:revision>
  <cp:lastPrinted>2024-08-06T06:46:03Z</cp:lastPrinted>
  <dcterms:created xsi:type="dcterms:W3CDTF">2024-08-06T04:34:29Z</dcterms:created>
  <dcterms:modified xsi:type="dcterms:W3CDTF">2025-10-23T03:03:59Z</dcterms:modified>
</cp:coreProperties>
</file>